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300" r:id="rId4"/>
    <p:sldId id="3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DE0"/>
    <a:srgbClr val="90DEE0"/>
    <a:srgbClr val="FFB9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3"/>
    <p:restoredTop sz="94611"/>
  </p:normalViewPr>
  <p:slideViewPr>
    <p:cSldViewPr snapToGrid="0" snapToObjects="1">
      <p:cViewPr varScale="1">
        <p:scale>
          <a:sx n="68" d="100"/>
          <a:sy n="68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2F5B-94FB-FD44-B0A0-B99D4D06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2182F-A0BF-C549-B7EE-682542DAD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9132-D7A3-F146-9BEF-5EA9C640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9D06B-D949-4E42-ACA8-F3AD910D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D876-0A12-6B4A-99E4-3D92E7A7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2952-89AF-2043-AB5B-0FF2D700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DF8AA-CDD9-A646-8200-C920DBED2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8992E-0151-7746-9396-3B748FCA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73DAF-3964-9C41-99C2-409D99E6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4ADC-BBB0-724F-81FF-D410D7C7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9EF9E-25A8-CB49-B857-441745048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87011-AD6A-754F-AC68-9183BD21C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574E6-B2E3-314B-A615-EDBE0A88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20FDA-DA26-DB4B-B52B-0D8722E7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6C1C9-2646-234E-9CAC-3A687AC0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B848-54E0-DA44-8AD2-DF0BD6B9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6E51-52CA-3F4D-917A-425252E9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55675-0290-0941-99D4-630ACE13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1052C-9F30-A844-A364-0E7D9967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ADC6-FB6F-4046-841B-2FF0E7DE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C550-7A16-0F4D-9BBB-2F7F4941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582BC-F6D5-2944-BBDA-CC21F3D13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D38DB-65DA-E543-9D9D-6EC20F01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E6710-65AD-C347-8289-A829E803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63C8B-5730-1946-8970-B59C5C4D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8C3E-F4AE-5F4A-9026-1AC653F3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11BD-5473-974B-8196-7E8400063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CF28D-3504-7C47-9DEC-632EE0A8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0D8AF-EE52-A44F-8F01-2C8B8841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EE667-3E50-A24E-B2AD-E90A1D73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31C78-3C53-3141-B325-857E21DE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2BBD-419A-CF4D-B8A5-2BB03E67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DC7DB-D4BE-2D4F-AE6D-74454B27C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055D3-A5E7-B348-97DA-3B89D0A82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E27FE-7397-D04E-837A-AF2DC6DAE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4F8C8-9171-2E4D-A7C6-6E7214C2B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1441D-FE99-234E-BFAB-7A9DC677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702C9-7A5D-5D4D-9301-93D8B8A0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AFA2D-D3A2-8E47-997C-47A0293E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B410-2B6A-634B-AB2C-4194B85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A2A60-8D5F-CC45-AE17-F88E1E00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7C1ED-673F-3343-8940-A966C1AA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37B63-F46C-A14F-89A4-5BFB4A62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6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7C27C-7EB3-5E49-8142-17948539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745E0-EE87-AF43-A8E4-BD3B2076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E55FE-3AEF-E14D-B77E-09DD66A1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EDFA-CA88-3F4C-9DC8-E04CE864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0633-2DA5-B24A-98A9-3560BB55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1F700-38DA-7444-ACCD-938AC255A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7607D-BF7F-484A-A0E6-3FFAF3B0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6D74B-E482-DB4A-8E31-3B15725D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CF6B4-C5B3-F54A-8774-79BD924C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2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75B2-3C71-8847-B352-B513DF12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592ED-3E90-9C4C-9444-64D31F475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7FCA8-38D0-CC47-AAED-FE5E40FA7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E5B25-6FE7-3644-8809-473E835C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63200-53B4-9B40-B0B8-48EE1B2A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E2472-B1E1-1240-90C6-CADE0E79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D81CD-2EDE-BB41-857B-221AE825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D284E-3353-814F-901A-73999A4DE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902D-0563-4545-86CC-8607B72E1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005A-4E92-0047-8D79-133F036A4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DBFD1-ECBE-974A-B874-9C5520307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A2A31B6-561F-454E-AFD7-AC0B09E43F3A}"/>
              </a:ext>
            </a:extLst>
          </p:cNvPr>
          <p:cNvGrpSpPr/>
          <p:nvPr/>
        </p:nvGrpSpPr>
        <p:grpSpPr>
          <a:xfrm>
            <a:off x="1358877" y="804349"/>
            <a:ext cx="9474245" cy="9334501"/>
            <a:chOff x="1358871" y="361948"/>
            <a:chExt cx="9474245" cy="93345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8FC67C-9A27-0444-88E4-9A5CDA2F46D2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F71EA3D-D90F-5345-ABAB-88CED0A1AB84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EAAA9">
                  <a:alpha val="69804"/>
                </a:srgbClr>
              </a:solidFill>
              <a:ln>
                <a:solidFill>
                  <a:srgbClr val="FEAA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453BF2-6B14-0546-A235-F2B380C357C6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๘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A9AF5A-DE78-4A4C-958F-E5F459CF94A9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“นิทานพื้นบ้าน”</a:t>
                </a:r>
                <a:endParaRPr lang="en-US" sz="66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DF26174-C296-384E-A555-09BAA276E3E1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FEAA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334753-966E-9E4F-B081-3FDBE6B6D048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5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D25241D-724F-BD4C-914B-B033AF2FCB86}"/>
              </a:ext>
            </a:extLst>
          </p:cNvPr>
          <p:cNvGrpSpPr/>
          <p:nvPr/>
        </p:nvGrpSpPr>
        <p:grpSpPr>
          <a:xfrm>
            <a:off x="692727" y="680376"/>
            <a:ext cx="10806546" cy="5678859"/>
            <a:chOff x="692727" y="498764"/>
            <a:chExt cx="10806546" cy="58604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E6E24E-0529-4940-9535-7E97D8985EEB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CA6440-32AD-CB4F-A6D8-10C7D98F6898}"/>
                </a:ext>
              </a:extLst>
            </p:cNvPr>
            <p:cNvSpPr txBox="1"/>
            <p:nvPr/>
          </p:nvSpPr>
          <p:spPr>
            <a:xfrm>
              <a:off x="1365202" y="1983830"/>
              <a:ext cx="9461589" cy="289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นิทานพื้นบ้านเป็นเรื่องเล่าของชาวบ้านที่เล่าสู่กันฟังจากรุ่นสู่รุ่นในหมู่บ้าน ท้องถิ่น หรือภาคต่าง ๆ ด้วยเหตุนี้จึงเป็นวรรณกรรมมุขปาฐะ เพราะมีการถ่ายทอดโดยการเล่าปากต่อปาก และไม่ปรากฏชื่อผู้เล่าหรือผู้แต่งคนแรก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7FD735-D8BF-594F-A59F-815348228BC8}"/>
              </a:ext>
            </a:extLst>
          </p:cNvPr>
          <p:cNvGrpSpPr/>
          <p:nvPr/>
        </p:nvGrpSpPr>
        <p:grpSpPr>
          <a:xfrm>
            <a:off x="1119808" y="368567"/>
            <a:ext cx="9952379" cy="1025689"/>
            <a:chOff x="1168918" y="485031"/>
            <a:chExt cx="9952379" cy="1025689"/>
          </a:xfrm>
        </p:grpSpPr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302D29E0-80BC-574F-B93A-012C3D6B1A3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BA9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57EE6997-CC24-D042-9469-DD4B733308D1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BA9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7AF038-E69D-8842-9F54-0192E2953248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BA9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58616A-C220-7F4F-B937-6AF28F4BEBBC}"/>
                </a:ext>
              </a:extLst>
            </p:cNvPr>
            <p:cNvSpPr txBox="1"/>
            <p:nvPr/>
          </p:nvSpPr>
          <p:spPr>
            <a:xfrm>
              <a:off x="1929033" y="49505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สรุปสาระสำคัญ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D25241D-724F-BD4C-914B-B033AF2FCB86}"/>
              </a:ext>
            </a:extLst>
          </p:cNvPr>
          <p:cNvGrpSpPr/>
          <p:nvPr/>
        </p:nvGrpSpPr>
        <p:grpSpPr>
          <a:xfrm>
            <a:off x="692727" y="680376"/>
            <a:ext cx="10806546" cy="5678859"/>
            <a:chOff x="692727" y="498764"/>
            <a:chExt cx="10806546" cy="58604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E6E24E-0529-4940-9535-7E97D8985EEB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CA6440-32AD-CB4F-A6D8-10C7D98F6898}"/>
                </a:ext>
              </a:extLst>
            </p:cNvPr>
            <p:cNvSpPr txBox="1"/>
            <p:nvPr/>
          </p:nvSpPr>
          <p:spPr>
            <a:xfrm>
              <a:off x="1176340" y="1405435"/>
              <a:ext cx="4919662" cy="454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นิทานพื้นบ้านถือเป็นวรรณกรรมชาวบ้าน เป็นมรดกทางวัฒนธรรมในท้องถิ่นเนื่องจากได้นำเสนอภาพสังคมและวิถีชีวิตของคนในท้องถิ่นนั้น ๆ ทั้งความเป็นมา ความเชื่อ ความคิดขนบธรรมเนียม ประเพณี ฯลฯ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7FD735-D8BF-594F-A59F-815348228BC8}"/>
              </a:ext>
            </a:extLst>
          </p:cNvPr>
          <p:cNvGrpSpPr/>
          <p:nvPr/>
        </p:nvGrpSpPr>
        <p:grpSpPr>
          <a:xfrm>
            <a:off x="1119808" y="368567"/>
            <a:ext cx="9952379" cy="1025689"/>
            <a:chOff x="1168918" y="485031"/>
            <a:chExt cx="9952379" cy="1025689"/>
          </a:xfrm>
        </p:grpSpPr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302D29E0-80BC-574F-B93A-012C3D6B1A3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BA9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57EE6997-CC24-D042-9469-DD4B733308D1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BA9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7AF038-E69D-8842-9F54-0192E2953248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BA9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58616A-C220-7F4F-B937-6AF28F4BEBBC}"/>
                </a:ext>
              </a:extLst>
            </p:cNvPr>
            <p:cNvSpPr txBox="1"/>
            <p:nvPr/>
          </p:nvSpPr>
          <p:spPr>
            <a:xfrm>
              <a:off x="1929033" y="49505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สรุปสาระสำคัญ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CB4DDFB-71E9-C84B-A5C1-7EA484B97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105685"/>
            <a:ext cx="4919661" cy="49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D25241D-724F-BD4C-914B-B033AF2FCB86}"/>
              </a:ext>
            </a:extLst>
          </p:cNvPr>
          <p:cNvGrpSpPr/>
          <p:nvPr/>
        </p:nvGrpSpPr>
        <p:grpSpPr>
          <a:xfrm>
            <a:off x="692727" y="680376"/>
            <a:ext cx="10806546" cy="5678859"/>
            <a:chOff x="692727" y="498764"/>
            <a:chExt cx="10806546" cy="58604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E6E24E-0529-4940-9535-7E97D8985EEB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CA6440-32AD-CB4F-A6D8-10C7D98F6898}"/>
                </a:ext>
              </a:extLst>
            </p:cNvPr>
            <p:cNvSpPr txBox="1"/>
            <p:nvPr/>
          </p:nvSpPr>
          <p:spPr>
            <a:xfrm>
              <a:off x="1246873" y="1287449"/>
              <a:ext cx="9698247" cy="3525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นิทานพื้นบ้านมีหลากหลายประเภท เนื้อหาของนิทานพื้นบ้านไทยส่วนใหญ่มีจุดมุ่งหมายเพื่อสร้างความบันเทิงใจ และมีการสอดแทรกแง่คิดบางประการ ตลอดจนสะท้อนให้เห็นถึงวิถีชีวิตความเป็นอยู่ สังคม และวัฒนธรรม โดยใช้ภาษาที่เรียบง่าย ใช้ภาษาถิ่นในการสื่อความ ซึ่งแสดงให้เห็นเอกลักษณ์ของแต่ละท้องถิ่นได้ ต่อมาได้มีการนำนิทานพื้นบ้านไปเรียบเรียงและพิมพ์เผยแพร่เป็นหนังสือ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7FD735-D8BF-594F-A59F-815348228BC8}"/>
              </a:ext>
            </a:extLst>
          </p:cNvPr>
          <p:cNvGrpSpPr/>
          <p:nvPr/>
        </p:nvGrpSpPr>
        <p:grpSpPr>
          <a:xfrm>
            <a:off x="1119808" y="368567"/>
            <a:ext cx="9952379" cy="1025689"/>
            <a:chOff x="1168918" y="485031"/>
            <a:chExt cx="9952379" cy="1025689"/>
          </a:xfrm>
        </p:grpSpPr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302D29E0-80BC-574F-B93A-012C3D6B1A3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BA9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57EE6997-CC24-D042-9469-DD4B733308D1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BA9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7AF038-E69D-8842-9F54-0192E2953248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BA9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58616A-C220-7F4F-B937-6AF28F4BEBBC}"/>
                </a:ext>
              </a:extLst>
            </p:cNvPr>
            <p:cNvSpPr txBox="1"/>
            <p:nvPr/>
          </p:nvSpPr>
          <p:spPr>
            <a:xfrm>
              <a:off x="1929033" y="495057"/>
              <a:ext cx="8432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สรุปสาระสำคัญ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FFAFF0F-A90A-114E-B3E0-3C126601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814" y="4336522"/>
            <a:ext cx="4519051" cy="23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191</Words>
  <Application>Microsoft Office PowerPoint</Application>
  <PresentationFormat>แบบจอกว้าง</PresentationFormat>
  <Paragraphs>9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58</cp:revision>
  <dcterms:created xsi:type="dcterms:W3CDTF">2021-05-07T17:06:32Z</dcterms:created>
  <dcterms:modified xsi:type="dcterms:W3CDTF">2022-07-19T07:05:58Z</dcterms:modified>
</cp:coreProperties>
</file>